
<file path=[Content_Types].xml><?xml version="1.0" encoding="utf-8"?>
<Types xmlns="http://schemas.openxmlformats.org/package/2006/content-types">
  <Override PartName="/ppt/slideMasters/slideMaster2.xml" ContentType="application/vnd.openxmlformats-officedocument.presentationml.slideMaster+xml"/>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22.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828" r:id="rId1"/>
    <p:sldMasterId id="2147483840" r:id="rId2"/>
  </p:sldMasterIdLst>
  <p:sldIdLst>
    <p:sldId id="256" r:id="rId3"/>
    <p:sldId id="270" r:id="rId4"/>
    <p:sldId id="271" r:id="rId5"/>
    <p:sldId id="272" r:id="rId6"/>
    <p:sldId id="273" r:id="rId7"/>
    <p:sldId id="274" r:id="rId8"/>
    <p:sldId id="275" r:id="rId9"/>
  </p:sldIdLst>
  <p:sldSz cx="9144000" cy="6858000" type="screen4x3"/>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75" d="100"/>
          <a:sy n="75" d="100"/>
        </p:scale>
        <p:origin x="-1152" y="-84"/>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theme" Target="theme/theme1.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viewProps" Target="viewProps.xml"/><Relationship Id="rId5" Type="http://schemas.openxmlformats.org/officeDocument/2006/relationships/slide" Target="slides/slide3.xml"/><Relationship Id="rId10"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شريحة عنوان">
    <p:spTree>
      <p:nvGrpSpPr>
        <p:cNvPr id="1" name=""/>
        <p:cNvGrpSpPr/>
        <p:nvPr/>
      </p:nvGrpSpPr>
      <p:grpSpPr>
        <a:xfrm>
          <a:off x="0" y="0"/>
          <a:ext cx="0" cy="0"/>
          <a:chOff x="0" y="0"/>
          <a:chExt cx="0" cy="0"/>
        </a:xfrm>
      </p:grpSpPr>
      <p:sp>
        <p:nvSpPr>
          <p:cNvPr id="28" name="عنصر نائب للتاريخ 27"/>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17" name="عنصر نائب للتذييل 16"/>
          <p:cNvSpPr>
            <a:spLocks noGrp="1"/>
          </p:cNvSpPr>
          <p:nvPr>
            <p:ph type="ftr" sz="quarter" idx="11"/>
          </p:nvPr>
        </p:nvSpPr>
        <p:spPr/>
        <p:txBody>
          <a:bodyPr/>
          <a:lstStyle>
            <a:extLst/>
          </a:lstStyle>
          <a:p>
            <a:endParaRPr lang="ar-SA"/>
          </a:p>
        </p:txBody>
      </p:sp>
      <p:sp>
        <p:nvSpPr>
          <p:cNvPr id="29" name="عنصر نائب لرقم الشريحة 2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32" name="مستطيل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مستطيل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مستطيل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مستطيل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مستطيل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عنوان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ar-SA" smtClean="0"/>
              <a:t>انقر لتحرير نمط العنوان الثانوي الرئيسي</a:t>
            </a:r>
            <a:endParaRPr kumimoji="0" lang="en-US"/>
          </a:p>
        </p:txBody>
      </p:sp>
      <p:sp>
        <p:nvSpPr>
          <p:cNvPr id="56" name="مستطيل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مستطيل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مستطيل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مستطيل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9"/>
            <a:ext cx="1981200" cy="5851525"/>
          </a:xfrm>
        </p:spPr>
        <p:txBody>
          <a:bodyPr vert="eaVert" anchor="ctr"/>
          <a:lstStyle>
            <a:extLs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609600" y="274639"/>
            <a:ext cx="5867400" cy="5851525"/>
          </a:xfrm>
        </p:spPr>
        <p:txBody>
          <a:bodyPr vert="eaVert"/>
          <a:lstStyle>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14" name="شكل حر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شكل حر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شكل حر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شكل حر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شكل حر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شكل حر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شكل حر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شكل حر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شكل حر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شكل حر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شكل حر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شكل حر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شكل حر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شكل حر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شكل حر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عنصر نائب للنص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5" name="عنصر نائب للتذييل 4"/>
          <p:cNvSpPr>
            <a:spLocks noGrp="1"/>
          </p:cNvSpPr>
          <p:nvPr>
            <p:ph type="ftr" sz="quarter" idx="11"/>
          </p:nvPr>
        </p:nvSpPr>
        <p:spPr/>
        <p:txBody>
          <a:bodyPr/>
          <a:lstStyle>
            <a:extLst/>
          </a:lstStyle>
          <a:p>
            <a:endParaRPr lang="ar-SA"/>
          </a:p>
        </p:txBody>
      </p:sp>
      <p:sp>
        <p:nvSpPr>
          <p:cNvPr id="6" name="عنصر نائب لرقم الشريحة 5"/>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7" name="مستطيل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ar-SA" smtClean="0"/>
              <a:t>انقر لتحرير نمط العنوان الرئيسي</a:t>
            </a:r>
            <a:endParaRPr kumimoji="0" lang="en-US"/>
          </a:p>
        </p:txBody>
      </p:sp>
      <p:sp>
        <p:nvSpPr>
          <p:cNvPr id="8" name="مستطيل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مستطيل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مستطيل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512064"/>
            <a:ext cx="8229600" cy="914400"/>
          </a:xfrm>
        </p:spPr>
        <p:txBody>
          <a:bodyPr/>
          <a:lstStyle>
            <a:extLst/>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spTree>
      <p:nvGrpSpPr>
        <p:cNvPr id="1" name=""/>
        <p:cNvGrpSpPr/>
        <p:nvPr/>
      </p:nvGrpSpPr>
      <p:grpSpPr>
        <a:xfrm>
          <a:off x="0" y="0"/>
          <a:ext cx="0" cy="0"/>
          <a:chOff x="0" y="0"/>
          <a:chExt cx="0" cy="0"/>
        </a:xfrm>
      </p:grpSpPr>
      <p:sp>
        <p:nvSpPr>
          <p:cNvPr id="25" name="مستطيل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عنوان 1"/>
          <p:cNvSpPr>
            <a:spLocks noGrp="1"/>
          </p:cNvSpPr>
          <p:nvPr>
            <p:ph type="title"/>
          </p:nvPr>
        </p:nvSpPr>
        <p:spPr>
          <a:xfrm>
            <a:off x="504824" y="512064"/>
            <a:ext cx="7772400" cy="914400"/>
          </a:xfrm>
        </p:spPr>
        <p:txBody>
          <a:bodyPr anchor="t"/>
          <a:lstStyle>
            <a:lvl1pPr>
              <a:defRPr sz="400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8" name="عنصر نائب للتذييل 7"/>
          <p:cNvSpPr>
            <a:spLocks noGrp="1"/>
          </p:cNvSpPr>
          <p:nvPr>
            <p:ph type="ftr" sz="quarter" idx="11"/>
          </p:nvPr>
        </p:nvSpPr>
        <p:spPr/>
        <p:txBody>
          <a:bodyPr/>
          <a:lstStyle>
            <a:extLst/>
          </a:lstStyle>
          <a:p>
            <a:endParaRPr lang="ar-SA"/>
          </a:p>
        </p:txBody>
      </p:sp>
      <p:sp>
        <p:nvSpPr>
          <p:cNvPr id="9" name="عنصر نائب لرقم الشريحة 8"/>
          <p:cNvSpPr>
            <a:spLocks noGrp="1"/>
          </p:cNvSpPr>
          <p:nvPr>
            <p:ph type="sldNum" sz="quarter" idx="12"/>
          </p:nvPr>
        </p:nvSpPr>
        <p:spPr/>
        <p:txBody>
          <a:bodyPr/>
          <a:lstStyle>
            <a:extLst/>
          </a:lstStyle>
          <a:p>
            <a:fld id="{A8A5026E-6CB4-4516-AF61-D4DDAD61676F}" type="slidenum">
              <a:rPr lang="ar-SA" smtClean="0"/>
              <a:pPr/>
              <a:t>‹#›</a:t>
            </a:fld>
            <a:endParaRPr lang="ar-SA"/>
          </a:p>
        </p:txBody>
      </p:sp>
      <p:sp>
        <p:nvSpPr>
          <p:cNvPr id="16" name="مستطيل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مستطيل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مستطيل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مستطيل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مستطيل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مستطيل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مستطيل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مستطيل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مستطيل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a:xfrm>
            <a:off x="914400" y="512064"/>
            <a:ext cx="7772400" cy="914400"/>
          </a:xfrm>
        </p:spPr>
        <p:txBody>
          <a:bodyPr/>
          <a:lstStyle>
            <a:lvl1pPr>
              <a:defRPr sz="4000" cap="none" baseline="0"/>
            </a:lvl1pPr>
            <a:extLst/>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4" name="عنصر نائب للتذييل 3"/>
          <p:cNvSpPr>
            <a:spLocks noGrp="1"/>
          </p:cNvSpPr>
          <p:nvPr>
            <p:ph type="ftr" sz="quarter" idx="11"/>
          </p:nvPr>
        </p:nvSpPr>
        <p:spPr/>
        <p:txBody>
          <a:bodyPr/>
          <a:lstStyle>
            <a:extLst/>
          </a:lstStyle>
          <a:p>
            <a:endParaRPr lang="ar-SA"/>
          </a:p>
        </p:txBody>
      </p:sp>
      <p:sp>
        <p:nvSpPr>
          <p:cNvPr id="5" name="عنصر نائب لرقم الشريحة 4"/>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11"/>
          </p:nvPr>
        </p:nvSpPr>
        <p:spPr/>
        <p:txBody>
          <a:bodyPr/>
          <a:lstStyle>
            <a:extLst/>
          </a:lstStyle>
          <a:p>
            <a:endParaRPr lang="ar-SA"/>
          </a:p>
        </p:txBody>
      </p:sp>
      <p:sp>
        <p:nvSpPr>
          <p:cNvPr id="4" name="عنصر نائب لرقم الشريحة 3"/>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685800" y="273050"/>
            <a:ext cx="8229600" cy="1162050"/>
          </a:xfrm>
        </p:spPr>
        <p:txBody>
          <a:bodyPr anchor="ctr"/>
          <a:lstStyle>
            <a:lvl1pPr algn="l">
              <a:buNone/>
              <a:defRPr sz="3600" b="0"/>
            </a:lvl1pPr>
            <a:extLst/>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p:txBody>
          <a:bodyPr/>
          <a:lstStyle>
            <a:extLst/>
          </a:lstStyle>
          <a:p>
            <a:endParaRPr lang="ar-SA"/>
          </a:p>
        </p:txBody>
      </p:sp>
      <p:sp>
        <p:nvSpPr>
          <p:cNvPr id="7" name="عنصر نائب لرقم الشريحة 6"/>
          <p:cNvSpPr>
            <a:spLocks noGrp="1"/>
          </p:cNvSpPr>
          <p:nvPr>
            <p:ph type="sldNum" sz="quarter" idx="12"/>
          </p:nvPr>
        </p:nvSpPr>
        <p:spPr/>
        <p:txBody>
          <a:bodyPr/>
          <a:lstStyle>
            <a:extLst/>
          </a:lstStyle>
          <a:p>
            <a:fld id="{A8A5026E-6CB4-4516-AF61-D4DDAD61676F}" type="slidenum">
              <a:rPr lang="ar-SA" smtClean="0"/>
              <a:pPr/>
              <a:t>‹#›</a:t>
            </a:fld>
            <a:endParaRPr lang="ar-SA"/>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8" name="مستطيل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رابط مستقيم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مجموعة 9"/>
          <p:cNvGrpSpPr/>
          <p:nvPr/>
        </p:nvGrpSpPr>
        <p:grpSpPr>
          <a:xfrm rot="5400000">
            <a:off x="8514581" y="1219200"/>
            <a:ext cx="132763" cy="128466"/>
            <a:chOff x="6668087" y="1297746"/>
            <a:chExt cx="161840" cy="156602"/>
          </a:xfrm>
        </p:grpSpPr>
        <p:cxnSp>
          <p:nvCxnSpPr>
            <p:cNvPr id="15" name="رابط مستقيم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رابط مستقيم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رابط مستقيم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عنوان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ar-SA" smtClean="0"/>
              <a:t>انقر فوق الرمز لإضافة صورة</a:t>
            </a:r>
            <a:endParaRPr kumimoji="0" lang="en-US"/>
          </a:p>
        </p:txBody>
      </p:sp>
      <p:sp>
        <p:nvSpPr>
          <p:cNvPr id="4" name="عنصر نائب للنص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ar-SA" smtClean="0"/>
              <a:t>انقر لتحرير أنماط النص الرئيسي</a:t>
            </a:r>
          </a:p>
        </p:txBody>
      </p:sp>
      <p:grpSp>
        <p:nvGrpSpPr>
          <p:cNvPr id="14" name="مجموعة 13"/>
          <p:cNvGrpSpPr/>
          <p:nvPr/>
        </p:nvGrpSpPr>
        <p:grpSpPr>
          <a:xfrm rot="5400000">
            <a:off x="8666981" y="1371600"/>
            <a:ext cx="132763" cy="128466"/>
            <a:chOff x="6668087" y="1297746"/>
            <a:chExt cx="161840" cy="156602"/>
          </a:xfrm>
        </p:grpSpPr>
        <p:cxnSp>
          <p:nvCxnSpPr>
            <p:cNvPr id="11" name="رابط مستقيم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رابط مستقيم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رابط مستقيم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مجموعة 17"/>
          <p:cNvGrpSpPr/>
          <p:nvPr/>
        </p:nvGrpSpPr>
        <p:grpSpPr>
          <a:xfrm rot="5400000">
            <a:off x="8320088" y="1474763"/>
            <a:ext cx="132763" cy="128466"/>
            <a:chOff x="6668087" y="1297746"/>
            <a:chExt cx="161840" cy="156602"/>
          </a:xfrm>
        </p:grpSpPr>
        <p:cxnSp>
          <p:nvCxnSpPr>
            <p:cNvPr id="19" name="رابط مستقيم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رابط مستقيم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رابط مستقيم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عنصر نائب للتاريخ 4"/>
          <p:cNvSpPr>
            <a:spLocks noGrp="1"/>
          </p:cNvSpPr>
          <p:nvPr>
            <p:ph type="dt" sz="half" idx="10"/>
          </p:nvPr>
        </p:nvSpPr>
        <p:spPr>
          <a:xfrm>
            <a:off x="6477000" y="55499"/>
            <a:ext cx="2133600" cy="365125"/>
          </a:xfrm>
        </p:spPr>
        <p:txBody>
          <a:bodyPr/>
          <a:lstStyle>
            <a:extLst/>
          </a:lstStyle>
          <a:p>
            <a:fld id="{70D6A155-5C99-47AA-BA48-8E11419D2EE5}" type="datetimeFigureOut">
              <a:rPr lang="ar-SA" smtClean="0"/>
              <a:pPr/>
              <a:t>06/04/1440</a:t>
            </a:fld>
            <a:endParaRPr lang="ar-SA"/>
          </a:p>
        </p:txBody>
      </p:sp>
      <p:sp>
        <p:nvSpPr>
          <p:cNvPr id="6" name="عنصر نائب للتذييل 5"/>
          <p:cNvSpPr>
            <a:spLocks noGrp="1"/>
          </p:cNvSpPr>
          <p:nvPr>
            <p:ph type="ftr" sz="quarter" idx="11"/>
          </p:nvPr>
        </p:nvSpPr>
        <p:spPr>
          <a:xfrm>
            <a:off x="914400" y="55499"/>
            <a:ext cx="5562600" cy="365125"/>
          </a:xfrm>
        </p:spPr>
        <p:txBody>
          <a:bodyPr/>
          <a:lstStyle>
            <a:extLst/>
          </a:lstStyle>
          <a:p>
            <a:endParaRPr lang="ar-SA"/>
          </a:p>
        </p:txBody>
      </p:sp>
      <p:sp>
        <p:nvSpPr>
          <p:cNvPr id="7" name="عنصر نائب لرقم الشريحة 6"/>
          <p:cNvSpPr>
            <a:spLocks noGrp="1"/>
          </p:cNvSpPr>
          <p:nvPr>
            <p:ph type="sldNum" sz="quarter" idx="12"/>
          </p:nvPr>
        </p:nvSpPr>
        <p:spPr>
          <a:xfrm>
            <a:off x="8610600" y="55499"/>
            <a:ext cx="457200" cy="365125"/>
          </a:xfrm>
        </p:spPr>
        <p:txBody>
          <a:bodyPr/>
          <a:lstStyle>
            <a:extLst/>
          </a:lstStyle>
          <a:p>
            <a:fld id="{A8A5026E-6CB4-4516-AF61-D4DDAD61676F}" type="slidenum">
              <a:rPr lang="ar-SA" smtClean="0"/>
              <a:pPr/>
              <a:t>‹#›</a:t>
            </a:fld>
            <a:endParaRPr lang="ar-SA"/>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مستطيل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مستطيل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مستطيل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مستطيل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مستطيل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مستطيل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مستطيل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مستطيل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مستطيل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عنصر نائب للعنوان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70D6A155-5C99-47AA-BA48-8E11419D2EE5}" type="datetimeFigureOut">
              <a:rPr lang="ar-SA" smtClean="0"/>
              <a:pPr/>
              <a:t>06/04/1440</a:t>
            </a:fld>
            <a:endParaRPr lang="ar-SA"/>
          </a:p>
        </p:txBody>
      </p:sp>
      <p:sp>
        <p:nvSpPr>
          <p:cNvPr id="3" name="عنصر نائب للتذييل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ar-SA"/>
          </a:p>
        </p:txBody>
      </p:sp>
      <p:sp>
        <p:nvSpPr>
          <p:cNvPr id="23" name="عنصر نائب لرقم الشريحة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A8A5026E-6CB4-4516-AF61-D4DDAD61676F}" type="slidenum">
              <a:rPr lang="ar-SA" smtClean="0"/>
              <a:pPr/>
              <a:t>‹#›</a:t>
            </a:fld>
            <a:endParaRPr lang="ar-SA"/>
          </a:p>
        </p:txBody>
      </p:sp>
    </p:spTree>
  </p:cSld>
  <p:clrMap bg1="dk1" tx1="lt1" bg2="dk2" tx2="lt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1"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r" rtl="1"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r" rtl="1"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r" rtl="1"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r" rtl="1"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r" rtl="1"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r" rtl="1"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r" rtl="1"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1066800" y="1752600"/>
            <a:ext cx="7175351" cy="1793167"/>
          </a:xfrm>
        </p:spPr>
        <p:txBody>
          <a:bodyPr/>
          <a:lstStyle/>
          <a:p>
            <a:r>
              <a:rPr lang="ar-IQ" dirty="0" smtClean="0"/>
              <a:t>المحاضرة </a:t>
            </a:r>
            <a:r>
              <a:rPr lang="ar-IQ" dirty="0" smtClean="0"/>
              <a:t>الخامسة </a:t>
            </a:r>
            <a:r>
              <a:rPr lang="ar-IQ" dirty="0" smtClean="0"/>
              <a:t>الاختبارات</a:t>
            </a:r>
            <a:endParaRPr lang="ar-SA" dirty="0"/>
          </a:p>
        </p:txBody>
      </p:sp>
      <p:sp>
        <p:nvSpPr>
          <p:cNvPr id="3" name="عنوان فرعي 2"/>
          <p:cNvSpPr>
            <a:spLocks noGrp="1"/>
          </p:cNvSpPr>
          <p:nvPr>
            <p:ph type="subTitle" idx="1"/>
          </p:nvPr>
        </p:nvSpPr>
        <p:spPr>
          <a:xfrm>
            <a:off x="1981200" y="3962400"/>
            <a:ext cx="5637010" cy="882119"/>
          </a:xfrm>
        </p:spPr>
        <p:txBody>
          <a:bodyPr/>
          <a:lstStyle/>
          <a:p>
            <a:pPr algn="ctr"/>
            <a:r>
              <a:rPr lang="ar-IQ" dirty="0" smtClean="0"/>
              <a:t>المرحلة الثانية</a:t>
            </a:r>
            <a:endParaRPr lang="ar-SA" dirty="0"/>
          </a:p>
        </p:txBody>
      </p:sp>
    </p:spTree>
    <p:extLst>
      <p:ext uri="{BB962C8B-B14F-4D97-AF65-F5344CB8AC3E}">
        <p14:creationId xmlns:p14="http://schemas.microsoft.com/office/powerpoint/2010/main" xmlns="" val="243247258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33400" y="731520"/>
            <a:ext cx="8229600" cy="5897880"/>
          </a:xfrm>
        </p:spPr>
        <p:txBody>
          <a:bodyPr>
            <a:normAutofit fontScale="70000" lnSpcReduction="20000"/>
          </a:bodyPr>
          <a:lstStyle/>
          <a:p>
            <a:r>
              <a:rPr lang="ar-IQ" b="1" dirty="0"/>
              <a:t>استخدامات القياس:</a:t>
            </a:r>
            <a:endParaRPr lang="en-US" dirty="0"/>
          </a:p>
          <a:p>
            <a:r>
              <a:rPr lang="ar-SA" b="1" dirty="0"/>
              <a:t>1-قياس التحصيل</a:t>
            </a:r>
            <a:r>
              <a:rPr lang="ar-SA" dirty="0"/>
              <a:t> :إذ يقوم المربي بقياس قدرات الفرد قبل البدء ببرنامج دراسي أو تدريبي معين ثم يقوم بقياس النتائج بعد البرنامج التعليمي او التدريبي </a:t>
            </a:r>
            <a:endParaRPr lang="en-US" dirty="0"/>
          </a:p>
          <a:p>
            <a:r>
              <a:rPr lang="ar-SA" b="1" dirty="0"/>
              <a:t>2-الدافعية: </a:t>
            </a:r>
            <a:r>
              <a:rPr lang="ar-SA" dirty="0"/>
              <a:t>وتتضمن الدافعية الحوافز والدوافع وهي عبارة عن قوى تثير الفرد وتوجهه نحو تحقيق هدف معين.</a:t>
            </a:r>
            <a:endParaRPr lang="en-US" dirty="0"/>
          </a:p>
          <a:p>
            <a:r>
              <a:rPr lang="ar-SA" b="1" dirty="0"/>
              <a:t>3-</a:t>
            </a:r>
            <a:r>
              <a:rPr lang="ar-SA" dirty="0"/>
              <a:t> </a:t>
            </a:r>
            <a:r>
              <a:rPr lang="ar-SA" b="1" dirty="0" err="1"/>
              <a:t>الانتقاء</a:t>
            </a:r>
            <a:r>
              <a:rPr lang="ar-SA" dirty="0" err="1"/>
              <a:t>:إذ</a:t>
            </a:r>
            <a:r>
              <a:rPr lang="ar-SA" dirty="0"/>
              <a:t> يتم انتقاء الأفراد للفعاليات الرياضية وذلك استنادا إلى </a:t>
            </a:r>
            <a:r>
              <a:rPr lang="ar-SA" dirty="0" err="1"/>
              <a:t>مايمتلكونه</a:t>
            </a:r>
            <a:r>
              <a:rPr lang="ar-SA" dirty="0"/>
              <a:t> من مواصفات جسمية واستعدادات معينة </a:t>
            </a:r>
            <a:r>
              <a:rPr lang="ar-SA" dirty="0" err="1"/>
              <a:t>تتطلبها</a:t>
            </a:r>
            <a:r>
              <a:rPr lang="ar-SA" dirty="0"/>
              <a:t> طبيعة النشاط الممارس.</a:t>
            </a:r>
            <a:endParaRPr lang="en-US" dirty="0"/>
          </a:p>
          <a:p>
            <a:r>
              <a:rPr lang="ar-SA" b="1" dirty="0"/>
              <a:t>4</a:t>
            </a:r>
            <a:r>
              <a:rPr lang="ar-SA" dirty="0"/>
              <a:t>- </a:t>
            </a:r>
            <a:r>
              <a:rPr lang="ar-SA" b="1" dirty="0"/>
              <a:t>التصنيف</a:t>
            </a:r>
            <a:r>
              <a:rPr lang="ar-SA" dirty="0"/>
              <a:t>: اذ يتم ومن خلال القياس توزيع الأفراد الى مجموعات متجانسة وذلك بحسب تقارب افراد المجموعة من نفس الصفات . مثلا التصنيف حسب الطول او الوزن او السن ..</a:t>
            </a:r>
            <a:endParaRPr lang="en-US" dirty="0"/>
          </a:p>
          <a:p>
            <a:r>
              <a:rPr lang="ar-SA" b="1" dirty="0"/>
              <a:t>5</a:t>
            </a:r>
            <a:r>
              <a:rPr lang="ar-SA" dirty="0"/>
              <a:t>- </a:t>
            </a:r>
            <a:r>
              <a:rPr lang="ar-SA" b="1" dirty="0"/>
              <a:t>التشخيص</a:t>
            </a:r>
            <a:r>
              <a:rPr lang="ar-SA" dirty="0"/>
              <a:t> :ويتم من خلاله تحديد مواطن القوة والضعف عند الأفراد .</a:t>
            </a:r>
            <a:endParaRPr lang="en-US" dirty="0"/>
          </a:p>
          <a:p>
            <a:r>
              <a:rPr lang="ar-SA" b="1" dirty="0"/>
              <a:t>6</a:t>
            </a:r>
            <a:r>
              <a:rPr lang="ar-SA" dirty="0"/>
              <a:t>-</a:t>
            </a:r>
            <a:r>
              <a:rPr lang="ar-SA" b="1" dirty="0"/>
              <a:t>التنبؤ</a:t>
            </a:r>
            <a:r>
              <a:rPr lang="ar-SA" dirty="0"/>
              <a:t>:إذ يمكن استخدام المقاييس للتنبؤ بدرجة امتلاك شخص لصفة معينة مثلا التنبؤ بطول اللاعب مستقبلا اذا ما حصلنا على طوله الحالي وهكذا..</a:t>
            </a:r>
            <a:endParaRPr lang="en-US" dirty="0"/>
          </a:p>
          <a:p>
            <a:r>
              <a:rPr lang="ar-SA" b="1" dirty="0"/>
              <a:t>7- البحث العلمي :</a:t>
            </a:r>
            <a:r>
              <a:rPr lang="ar-SA" dirty="0"/>
              <a:t> إذ أن البحث العلمي في مجال التربية الرياضية لا يستهدف فقط استخدام القياس بل السعي دوما إلى إيجاد مقاييس جديدة</a:t>
            </a:r>
            <a:endParaRPr lang="en-US" dirty="0"/>
          </a:p>
          <a:p>
            <a:endParaRPr lang="ar-SA" dirty="0"/>
          </a:p>
        </p:txBody>
      </p:sp>
    </p:spTree>
    <p:extLst>
      <p:ext uri="{BB962C8B-B14F-4D97-AF65-F5344CB8AC3E}">
        <p14:creationId xmlns:p14="http://schemas.microsoft.com/office/powerpoint/2010/main" xmlns="" val="14877689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669280"/>
          </a:xfrm>
        </p:spPr>
        <p:txBody>
          <a:bodyPr>
            <a:normAutofit fontScale="92500" lnSpcReduction="10000"/>
          </a:bodyPr>
          <a:lstStyle/>
          <a:p>
            <a:r>
              <a:rPr lang="ar-IQ" b="1" dirty="0"/>
              <a:t>العلاقة بين القياس والاختبار:</a:t>
            </a:r>
            <a:endParaRPr lang="en-US" dirty="0"/>
          </a:p>
          <a:p>
            <a:r>
              <a:rPr lang="ar-SA" dirty="0"/>
              <a:t>في بعض الأحيان يستخدم القياس والاختبار كمصطلحين مترادفين وفي بعض الأحيان يستخدم المصطلحان بنوع من التمييز بينهما .اذ يستخدم لفظ مقياس في جميع الميادين فهو أكثر عمومية خاصة عندما نريد الحصول على أوصاف كمية كالإدراك والإحساس أو في الصفات البدنية كالسرعة والقوة والتحمل ....وتسمى المقياس اختبار في ميدان علم النفس (مقاييس العتبات الفارغة وفي مجال الفروق الفردية) .ان الاختبارات تسعى إلى المقارنة بين الأفراد ولكن في ضوء المعيار او في ضوء المستوى .  وعليه يقرر علماء القياس </a:t>
            </a:r>
            <a:r>
              <a:rPr lang="ar-SA" dirty="0" err="1"/>
              <a:t>فى</a:t>
            </a:r>
            <a:r>
              <a:rPr lang="ar-SA" dirty="0"/>
              <a:t> </a:t>
            </a:r>
            <a:r>
              <a:rPr lang="ar-SA" b="1" dirty="0"/>
              <a:t>التربية البدنية والرياضية </a:t>
            </a:r>
            <a:r>
              <a:rPr lang="ar-SA" b="1" dirty="0" err="1"/>
              <a:t>الأتي</a:t>
            </a:r>
            <a:r>
              <a:rPr lang="ar-SA" b="1" dirty="0"/>
              <a:t> </a:t>
            </a:r>
            <a:endParaRPr lang="en-US" dirty="0"/>
          </a:p>
          <a:p>
            <a:endParaRPr lang="ar-SA" dirty="0"/>
          </a:p>
        </p:txBody>
      </p:sp>
    </p:spTree>
    <p:extLst>
      <p:ext uri="{BB962C8B-B14F-4D97-AF65-F5344CB8AC3E}">
        <p14:creationId xmlns:p14="http://schemas.microsoft.com/office/powerpoint/2010/main" xmlns="" val="284716720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315200" cy="5516880"/>
          </a:xfrm>
        </p:spPr>
        <p:txBody>
          <a:bodyPr>
            <a:normAutofit fontScale="85000" lnSpcReduction="20000"/>
          </a:bodyPr>
          <a:lstStyle/>
          <a:p>
            <a:r>
              <a:rPr lang="en-US" dirty="0"/>
              <a:t>1</a:t>
            </a:r>
            <a:r>
              <a:rPr lang="ar-SA" dirty="0"/>
              <a:t>انه يمكن اعتبار كل الاختبار مقاييس لكون كل منها وسائل ( أدوات) لجمع البيانات</a:t>
            </a:r>
            <a:endParaRPr lang="en-US" dirty="0"/>
          </a:p>
          <a:p>
            <a:r>
              <a:rPr lang="en-US" dirty="0"/>
              <a:t>- 2</a:t>
            </a:r>
            <a:r>
              <a:rPr lang="ar-SA" dirty="0"/>
              <a:t>انه لا يمكن اعتبار كل المقاييس اختبارات , فالقياسات الجسمية كقياس الطول والوزن  ومقاييس الميول الرياضية , والاتجاهات نحو النشاط </a:t>
            </a:r>
            <a:r>
              <a:rPr lang="ar-SA" dirty="0" err="1"/>
              <a:t>البدنى</a:t>
            </a:r>
            <a:r>
              <a:rPr lang="ar-SA" dirty="0"/>
              <a:t> ومقاييس الشخصية , لا يجوز وصفها بأنها اختبارات لكونها لا تطلب من المفحوص التفاعل اثناء التطبيق.</a:t>
            </a:r>
            <a:endParaRPr lang="en-US" dirty="0"/>
          </a:p>
          <a:p>
            <a:r>
              <a:rPr lang="en-US" dirty="0"/>
              <a:t>3</a:t>
            </a:r>
            <a:r>
              <a:rPr lang="ar-SA" dirty="0"/>
              <a:t>- ان القياس يعد اكثر اتساعا من الاختبار , فنحن نستطيع ان نقيس بعض الصفات او الخصائص باستخدام الاختبارات او بدونها , فقد يستخدم لقياس خصائص وسمات معينة بعض الأساليب كالملاحظة</a:t>
            </a:r>
            <a:r>
              <a:rPr lang="en-US" dirty="0"/>
              <a:t> Observation </a:t>
            </a:r>
            <a:r>
              <a:rPr lang="ar-SA" dirty="0"/>
              <a:t>او المقابلات الشخصية</a:t>
            </a:r>
            <a:r>
              <a:rPr lang="en-US" dirty="0"/>
              <a:t> interviews </a:t>
            </a:r>
            <a:r>
              <a:rPr lang="ar-SA" dirty="0"/>
              <a:t>وغيرها من الوسائل </a:t>
            </a:r>
            <a:r>
              <a:rPr lang="ar-SA" dirty="0" err="1"/>
              <a:t>التى</a:t>
            </a:r>
            <a:r>
              <a:rPr lang="ar-SA" dirty="0"/>
              <a:t> يمكن ان تعطينا معلومات </a:t>
            </a:r>
            <a:r>
              <a:rPr lang="ar-SA" dirty="0" err="1"/>
              <a:t>فى</a:t>
            </a:r>
            <a:r>
              <a:rPr lang="ar-SA" dirty="0"/>
              <a:t> شكل بيانات كمية.</a:t>
            </a:r>
            <a:endParaRPr lang="en-US" dirty="0"/>
          </a:p>
          <a:p>
            <a:endParaRPr lang="ar-SA" dirty="0"/>
          </a:p>
        </p:txBody>
      </p:sp>
    </p:spTree>
    <p:extLst>
      <p:ext uri="{BB962C8B-B14F-4D97-AF65-F5344CB8AC3E}">
        <p14:creationId xmlns:p14="http://schemas.microsoft.com/office/powerpoint/2010/main" xmlns="" val="7081540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821680"/>
          </a:xfrm>
        </p:spPr>
        <p:txBody>
          <a:bodyPr>
            <a:normAutofit fontScale="70000" lnSpcReduction="20000"/>
          </a:bodyPr>
          <a:lstStyle/>
          <a:p>
            <a:r>
              <a:rPr lang="ar-IQ" dirty="0"/>
              <a:t>التقويم </a:t>
            </a:r>
            <a:r>
              <a:rPr lang="en-US" dirty="0"/>
              <a:t>Evaluation</a:t>
            </a:r>
            <a:r>
              <a:rPr lang="ar-IQ" dirty="0"/>
              <a:t> &amp; التقييم </a:t>
            </a:r>
            <a:r>
              <a:rPr lang="en-US" dirty="0"/>
              <a:t>Valuation</a:t>
            </a:r>
          </a:p>
          <a:p>
            <a:r>
              <a:rPr lang="ar-SA" dirty="0"/>
              <a:t>من طبيعة الإنسان ومن خلال جهوده المتنوعة في الحياة، يحاول دائما أن يعرف ماذا أنجز منها، وماذا بقي عليه لينجز، والفرد حينما يفعل ذلك إنما يهدف إلى معرفة قيمة الأعمال التي قام بها مقارنة بما بذل منها من جهد ومال ووقت. وليست معرفة القيمة هنا هدفنا في حد ذاتها، بقدر ما هي مقصودة لمعرفة أيستمر الفرد في تلك الجهود التي يبذلها لتحقيق ذلك العمل، وبنفس الأسلوب الذي كان يتبعه، أم يتطلب الأمر تغيرا في الأسلوب، أو الطريقة للوصول إلى نتائج أفضل . 	وهذا النوع من التقويم يعرف بالتقويم الذاتي، أو المتمركز حول الذات، وهو يعني أن الفرد يحكم على الأشياء، والمنجزات، والأشخاص بقدر ما ترتبط بذاته، والتقويم بهذا المفهوم عبارة عن وزن للأمور، أو تقدير لها، أو حكم على قيمتها.</a:t>
            </a:r>
            <a:endParaRPr lang="en-US" dirty="0"/>
          </a:p>
          <a:p>
            <a:r>
              <a:rPr lang="ar-SA" dirty="0"/>
              <a:t>وقد أظهرت الوثائق التاريخية أن بعض نظم التقويم كانت تستخدم منذ العصور القديمة ، فقد استخدمت الصين لأول مرة عام 2200 (ق.م.) نظام الاختبارات التنافسية </a:t>
            </a:r>
            <a:r>
              <a:rPr lang="en-US" dirty="0"/>
              <a:t>Competitive Examinations</a:t>
            </a:r>
            <a:r>
              <a:rPr lang="ar-SA" dirty="0"/>
              <a:t> </a:t>
            </a:r>
            <a:r>
              <a:rPr lang="ar-SA" dirty="0" err="1"/>
              <a:t>فى</a:t>
            </a:r>
            <a:r>
              <a:rPr lang="ar-SA" dirty="0"/>
              <a:t> الخدمة المدنية </a:t>
            </a:r>
            <a:r>
              <a:rPr lang="ar-SA" dirty="0" err="1"/>
              <a:t>فى</a:t>
            </a:r>
            <a:r>
              <a:rPr lang="ar-SA" dirty="0"/>
              <a:t> الحكومة ، وكان إمبراطور الصين يقوم باختبار موظفيه مرة كل ثلاث سنوات للتحقق من لياقتهم للسماح لهم بالاستمرار </a:t>
            </a:r>
            <a:r>
              <a:rPr lang="ar-SA" dirty="0" err="1"/>
              <a:t>فى</a:t>
            </a:r>
            <a:r>
              <a:rPr lang="ar-SA" dirty="0"/>
              <a:t> وظائفهم أو فصلهم منه . وترجع البدايات الحقيقية للاهتمام بالتقويم </a:t>
            </a:r>
            <a:r>
              <a:rPr lang="ar-SA" dirty="0" err="1"/>
              <a:t>فى</a:t>
            </a:r>
            <a:r>
              <a:rPr lang="ar-SA" dirty="0"/>
              <a:t> العصر الحديث إلى عام 1900 ( م ) ، عندما </a:t>
            </a:r>
          </a:p>
        </p:txBody>
      </p:sp>
    </p:spTree>
    <p:extLst>
      <p:ext uri="{BB962C8B-B14F-4D97-AF65-F5344CB8AC3E}">
        <p14:creationId xmlns:p14="http://schemas.microsoft.com/office/powerpoint/2010/main" xmlns="" val="2007990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745480"/>
          </a:xfrm>
        </p:spPr>
        <p:txBody>
          <a:bodyPr>
            <a:normAutofit fontScale="92500" lnSpcReduction="20000"/>
          </a:bodyPr>
          <a:lstStyle/>
          <a:p>
            <a:r>
              <a:rPr lang="ar-SA" dirty="0"/>
              <a:t>لفت </a:t>
            </a:r>
            <a:r>
              <a:rPr lang="ar-SA" dirty="0" err="1"/>
              <a:t>ثورندايك</a:t>
            </a:r>
            <a:r>
              <a:rPr lang="ar-SA" dirty="0"/>
              <a:t> </a:t>
            </a:r>
            <a:r>
              <a:rPr lang="en-US" dirty="0"/>
              <a:t>Thorndike</a:t>
            </a:r>
            <a:r>
              <a:rPr lang="ar-SA" dirty="0"/>
              <a:t> الأنظار إلى ضرورة الاهتمام بالأساليب الفنية المناسبة لتقويم التغيرات </a:t>
            </a:r>
            <a:r>
              <a:rPr lang="ar-SA" dirty="0" err="1"/>
              <a:t>التى</a:t>
            </a:r>
            <a:r>
              <a:rPr lang="ar-SA" dirty="0"/>
              <a:t> تحدث </a:t>
            </a:r>
            <a:r>
              <a:rPr lang="ar-SA" dirty="0" err="1"/>
              <a:t>فى</a:t>
            </a:r>
            <a:r>
              <a:rPr lang="ar-SA" dirty="0"/>
              <a:t> سلوك المتعلم ، كما نادى لأول مرة بضرورة استخدام أهداف وأغراض البرامج التربوية </a:t>
            </a:r>
            <a:r>
              <a:rPr lang="en-US" dirty="0"/>
              <a:t>Educational Programs</a:t>
            </a:r>
            <a:r>
              <a:rPr lang="ar-SA" dirty="0"/>
              <a:t> </a:t>
            </a:r>
            <a:r>
              <a:rPr lang="ar-SA" dirty="0" err="1"/>
              <a:t>فى</a:t>
            </a:r>
            <a:r>
              <a:rPr lang="ar-SA" dirty="0"/>
              <a:t> التقويم ، وقد أحدثت الأفكار </a:t>
            </a:r>
            <a:r>
              <a:rPr lang="ar-SA" dirty="0" err="1"/>
              <a:t>التى</a:t>
            </a:r>
            <a:r>
              <a:rPr lang="ar-SA" dirty="0"/>
              <a:t> طرحها </a:t>
            </a:r>
            <a:r>
              <a:rPr lang="ar-SA" dirty="0" err="1"/>
              <a:t>ثورندايك</a:t>
            </a:r>
            <a:r>
              <a:rPr lang="ar-SA" dirty="0"/>
              <a:t> </a:t>
            </a:r>
            <a:r>
              <a:rPr lang="ar-SA" dirty="0" err="1"/>
              <a:t>فى</a:t>
            </a:r>
            <a:r>
              <a:rPr lang="ar-SA" dirty="0"/>
              <a:t> مستهل القرن التاسع عشر تأثيراً كبيراً على الوسائل والطرق الفنية للتقويم </a:t>
            </a:r>
            <a:r>
              <a:rPr lang="en-US" dirty="0"/>
              <a:t>Evaluation Methodology</a:t>
            </a:r>
            <a:r>
              <a:rPr lang="ar-SA" dirty="0"/>
              <a:t> ، حيث بدأ الاهتمام بفحص البرامج التربوية القائمة ومراجعاتها بغرض إعداد البرامج </a:t>
            </a:r>
            <a:r>
              <a:rPr lang="ar-SA" dirty="0" err="1"/>
              <a:t>التى</a:t>
            </a:r>
            <a:r>
              <a:rPr lang="ar-SA" dirty="0"/>
              <a:t> يمكن الاعتماد عليها ، وذلك من خلال التعامل مع العديد من المؤسسات التربوية </a:t>
            </a:r>
            <a:r>
              <a:rPr lang="ar-SA" dirty="0" err="1"/>
              <a:t>فى</a:t>
            </a:r>
            <a:r>
              <a:rPr lang="ar-SA" dirty="0"/>
              <a:t> الولايات المتحدة الأمريكية</a:t>
            </a:r>
            <a:endParaRPr lang="en-US" dirty="0"/>
          </a:p>
          <a:p>
            <a:r>
              <a:rPr lang="ar-SA" dirty="0"/>
              <a:t>التقييم : إصدار حكم في ضوء معايير محددة. كان تقول عن طالب في ضوء معايير محددة انه : ممتاز -جيد - ضعيف وهكذا...</a:t>
            </a:r>
            <a:endParaRPr lang="en-US" dirty="0"/>
          </a:p>
          <a:p>
            <a:endParaRPr lang="ar-SA" dirty="0"/>
          </a:p>
        </p:txBody>
      </p:sp>
    </p:spTree>
    <p:extLst>
      <p:ext uri="{BB962C8B-B14F-4D97-AF65-F5344CB8AC3E}">
        <p14:creationId xmlns:p14="http://schemas.microsoft.com/office/powerpoint/2010/main" xmlns="" val="160251359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143000" y="731520"/>
            <a:ext cx="7543800" cy="5821680"/>
          </a:xfrm>
        </p:spPr>
        <p:txBody>
          <a:bodyPr>
            <a:normAutofit fontScale="85000" lnSpcReduction="20000"/>
          </a:bodyPr>
          <a:lstStyle/>
          <a:p>
            <a:r>
              <a:rPr lang="ar-SA" dirty="0"/>
              <a:t>التقويم هو تحديد قيمة الأشياء و هو الحكم على مدى نجاح الأعمال و المشروعات و قد أستخدم الإنسان التقويم بصوره المختلفة و أساليبه المتنوعة منذ كانت هناك أمامه غايات ينبغي الوصول إليها و آمال يسعى إلى تحقيقها ويعتبر التقويم أساسا من مقومات العملية التعليمية نظرا لما للتقويم من دور هام و أهمية كبرى في مجال تطوير التعليم . </a:t>
            </a:r>
            <a:r>
              <a:rPr lang="ar-SA" b="1" dirty="0"/>
              <a:t>مفهوم التقويم </a:t>
            </a:r>
            <a:endParaRPr lang="en-US" dirty="0"/>
          </a:p>
          <a:p>
            <a:r>
              <a:rPr lang="ar-SA" dirty="0"/>
              <a:t>في اللغة قوم الشيء يعني وزنه وقدره وأعطاه ثمنا معينا و تعني كذلك صوبه وعدله و وجهه نحو الصواب أما التقويم في التربية الحديثة فيعني هو العملية التي تستهدف الوقوف على مدى تحقيق الأهداف التربوية ومدى فاعلية البرنامج التربوي بأكمله من تخطيط و تنفيذ وأساليب و وسائل تعليمية وهنا يجب أن نشير إلى أننا إذا أردنا أن نصل إلى مفهوم أجرائي عن التقويم فيجب علينا أن نفهم ما يلي فهما سليما</a:t>
            </a:r>
            <a:r>
              <a:rPr lang="en-US" dirty="0"/>
              <a:t>. </a:t>
            </a:r>
          </a:p>
          <a:p>
            <a:endParaRPr lang="ar-SA" dirty="0"/>
          </a:p>
        </p:txBody>
      </p:sp>
    </p:spTree>
    <p:extLst>
      <p:ext uri="{BB962C8B-B14F-4D97-AF65-F5344CB8AC3E}">
        <p14:creationId xmlns:p14="http://schemas.microsoft.com/office/powerpoint/2010/main" xmlns="" val="33297970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1_حركة">
  <a:themeElements>
    <a:clrScheme name="حركة">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حركة">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حركة">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56</TotalTime>
  <Words>649</Words>
  <Application>Microsoft Office PowerPoint</Application>
  <PresentationFormat>عرض على الشاشة (3:4)‏</PresentationFormat>
  <Paragraphs>22</Paragraphs>
  <Slides>7</Slides>
  <Notes>0</Notes>
  <HiddenSlides>0</HiddenSlides>
  <MMClips>0</MMClips>
  <ScaleCrop>false</ScaleCrop>
  <HeadingPairs>
    <vt:vector size="4" baseType="variant">
      <vt:variant>
        <vt:lpstr>سمة</vt:lpstr>
      </vt:variant>
      <vt:variant>
        <vt:i4>2</vt:i4>
      </vt:variant>
      <vt:variant>
        <vt:lpstr>عناوين الشرائح</vt:lpstr>
      </vt:variant>
      <vt:variant>
        <vt:i4>7</vt:i4>
      </vt:variant>
    </vt:vector>
  </HeadingPairs>
  <TitlesOfParts>
    <vt:vector size="9" baseType="lpstr">
      <vt:lpstr>حركة</vt:lpstr>
      <vt:lpstr>1_حركة</vt:lpstr>
      <vt:lpstr>المحاضرة الخامسة الاختبارات</vt:lpstr>
      <vt:lpstr>الشريحة 2</vt:lpstr>
      <vt:lpstr>الشريحة 3</vt:lpstr>
      <vt:lpstr>الشريحة 4</vt:lpstr>
      <vt:lpstr>الشريحة 5</vt:lpstr>
      <vt:lpstr>الشريحة 6</vt:lpstr>
      <vt:lpstr>الشريحة 7</vt:lpstr>
    </vt:vector>
  </TitlesOfParts>
  <Company>Enjoy My Fine Releases.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المحاضرة الاولى الاختبارات</dc:title>
  <dc:creator>DR.Ahmed Saker 2o1O</dc:creator>
  <cp:lastModifiedBy>مكي</cp:lastModifiedBy>
  <cp:revision>43</cp:revision>
  <dcterms:created xsi:type="dcterms:W3CDTF">2018-12-12T18:24:25Z</dcterms:created>
  <dcterms:modified xsi:type="dcterms:W3CDTF">2018-12-14T20:08:43Z</dcterms:modified>
</cp:coreProperties>
</file>